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59" r:id="rId4"/>
  </p:sldIdLst>
  <p:sldSz cx="7559675" cy="10691813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3" autoAdjust="0"/>
    <p:restoredTop sz="94660"/>
  </p:normalViewPr>
  <p:slideViewPr>
    <p:cSldViewPr snapToGrid="0">
      <p:cViewPr>
        <p:scale>
          <a:sx n="60" d="100"/>
          <a:sy n="60" d="100"/>
        </p:scale>
        <p:origin x="1576" y="2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5406A93C-882B-4441-C5A3-FAD8C9EB6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709"/>
          <a:stretch/>
        </p:blipFill>
        <p:spPr>
          <a:xfrm>
            <a:off x="0" y="6115664"/>
            <a:ext cx="7559675" cy="3023752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2E39C3A4-19F2-AF07-7AB9-6A952FFB4D8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433"/>
          <a:stretch/>
        </p:blipFill>
        <p:spPr>
          <a:xfrm>
            <a:off x="0" y="1"/>
            <a:ext cx="7559675" cy="6794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027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890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4796680C-CFCF-A6C4-5B1E-81D3150666B9}"/>
              </a:ext>
            </a:extLst>
          </p:cNvPr>
          <p:cNvSpPr/>
          <p:nvPr/>
        </p:nvSpPr>
        <p:spPr>
          <a:xfrm>
            <a:off x="531603" y="3561907"/>
            <a:ext cx="6523174" cy="4465674"/>
          </a:xfrm>
          <a:prstGeom prst="roundRect">
            <a:avLst>
              <a:gd name="adj" fmla="val 5752"/>
            </a:avLst>
          </a:prstGeom>
          <a:solidFill>
            <a:schemeClr val="bg1"/>
          </a:solidFill>
          <a:ln w="762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EB9D7F8-D1D6-217E-D641-26D4D288460F}"/>
              </a:ext>
            </a:extLst>
          </p:cNvPr>
          <p:cNvSpPr txBox="1"/>
          <p:nvPr/>
        </p:nvSpPr>
        <p:spPr>
          <a:xfrm>
            <a:off x="682777" y="1077071"/>
            <a:ext cx="6203844" cy="52322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txBody>
          <a:bodyPr wrap="square" anchor="ctr">
            <a:spAutoFit/>
          </a:bodyPr>
          <a:lstStyle/>
          <a:p>
            <a:pPr algn="ctr"/>
            <a:r>
              <a:rPr lang="ja-JP" altLang="en-US" sz="2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お　知　ら　せ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315BBBE-6082-E94D-C43B-7C5947AAF676}"/>
              </a:ext>
            </a:extLst>
          </p:cNvPr>
          <p:cNvSpPr txBox="1"/>
          <p:nvPr/>
        </p:nvSpPr>
        <p:spPr>
          <a:xfrm>
            <a:off x="1343047" y="3241253"/>
            <a:ext cx="4881489" cy="646331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3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年末年始休業期間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B66A0E9-A1E0-9C12-D207-31829767A9D6}"/>
              </a:ext>
            </a:extLst>
          </p:cNvPr>
          <p:cNvSpPr txBox="1"/>
          <p:nvPr/>
        </p:nvSpPr>
        <p:spPr>
          <a:xfrm>
            <a:off x="752175" y="1658611"/>
            <a:ext cx="6203844" cy="140519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平素は格別のお引き立てを賜り、厚く御礼申し上げます。</a:t>
            </a:r>
          </a:p>
          <a:p>
            <a:pPr>
              <a:lnSpc>
                <a:spcPct val="150000"/>
              </a:lnSpc>
            </a:pPr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誠に勝手ながら、下記の期間を年末年始の休業とさせていただきます。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C11E71D-4693-CAB8-789A-881374F12E49}"/>
              </a:ext>
            </a:extLst>
          </p:cNvPr>
          <p:cNvSpPr txBox="1"/>
          <p:nvPr/>
        </p:nvSpPr>
        <p:spPr>
          <a:xfrm>
            <a:off x="531603" y="3918377"/>
            <a:ext cx="6424416" cy="193899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6000" u="sng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12</a:t>
            </a:r>
            <a:r>
              <a:rPr lang="ja-JP" altLang="en-US" sz="4000" u="sng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sz="6000" u="sng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31</a:t>
            </a:r>
            <a:r>
              <a:rPr lang="ja-JP" altLang="en-US" sz="4000" u="sng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</a:t>
            </a:r>
            <a:r>
              <a:rPr lang="ja-JP" altLang="en-US" sz="4000" u="sng" spc="-3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（火</a:t>
            </a:r>
            <a:r>
              <a:rPr lang="ja-JP" altLang="en-US" sz="4000" u="sng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）から</a:t>
            </a:r>
            <a:endParaRPr lang="en-US" altLang="ja-JP" sz="4000" u="sng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lang="ja-JP" altLang="en-US" sz="6000" u="sng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</a:t>
            </a:r>
            <a:r>
              <a:rPr lang="ja-JP" altLang="en-US" sz="4000" u="sng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ja-JP" altLang="en-US" sz="6000" u="sng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５</a:t>
            </a:r>
            <a:r>
              <a:rPr lang="ja-JP" altLang="en-US" sz="4000" u="sng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</a:t>
            </a:r>
            <a:r>
              <a:rPr lang="ja-JP" altLang="en-US" sz="4000" u="sng" spc="-3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（日</a:t>
            </a:r>
            <a:r>
              <a:rPr lang="ja-JP" altLang="en-US" sz="4000" u="sng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）　</a:t>
            </a:r>
            <a:endParaRPr lang="ja-JP" altLang="en-US" sz="4800" u="sng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1D1E956-BAEB-ED5A-C9CB-0475BF96F8A7}"/>
              </a:ext>
            </a:extLst>
          </p:cNvPr>
          <p:cNvSpPr txBox="1"/>
          <p:nvPr/>
        </p:nvSpPr>
        <p:spPr>
          <a:xfrm>
            <a:off x="1024847" y="5929404"/>
            <a:ext cx="5946838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ja-JP" altLang="en-US" sz="3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</a:t>
            </a:r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ja-JP" altLang="en-US" sz="3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６</a:t>
            </a:r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日（月）から</a:t>
            </a:r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通常営業となります。</a:t>
            </a:r>
            <a:endParaRPr lang="ja-JP" altLang="en-US" sz="32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8C557C1-564F-E8E5-2E2D-4C6E7C8A76CC}"/>
              </a:ext>
            </a:extLst>
          </p:cNvPr>
          <p:cNvSpPr txBox="1"/>
          <p:nvPr/>
        </p:nvSpPr>
        <p:spPr>
          <a:xfrm>
            <a:off x="1297366" y="7156302"/>
            <a:ext cx="3987916" cy="68711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公式</a:t>
            </a:r>
            <a:r>
              <a:rPr lang="en-US" altLang="ja-JP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LINE</a:t>
            </a:r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にメッセージいただければ、</a:t>
            </a:r>
            <a:endParaRPr lang="en-US" altLang="ja-JP" sz="16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休み明けに</a:t>
            </a:r>
            <a:r>
              <a:rPr lang="ja-JP" altLang="en-US" sz="16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優先的に</a:t>
            </a:r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対応させていただきます。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F45EEBA-D24D-9B4B-9D2A-714DE51AAA9B}"/>
              </a:ext>
            </a:extLst>
          </p:cNvPr>
          <p:cNvSpPr txBox="1"/>
          <p:nvPr/>
        </p:nvSpPr>
        <p:spPr>
          <a:xfrm>
            <a:off x="1297366" y="6690095"/>
            <a:ext cx="4653058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ja-JP" altLang="en-US" sz="2400" u="sng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休み中は</a:t>
            </a:r>
            <a:r>
              <a:rPr lang="en-US" altLang="ja-JP" sz="2400" u="sng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LINE</a:t>
            </a:r>
            <a:r>
              <a:rPr lang="ja-JP" altLang="en-US" sz="2400" u="sng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で連絡を承ります</a:t>
            </a:r>
          </a:p>
        </p:txBody>
      </p:sp>
      <p:pic>
        <p:nvPicPr>
          <p:cNvPr id="8" name="図 7" descr="アイコン&#10;&#10;自動的に生成された説明">
            <a:extLst>
              <a:ext uri="{FF2B5EF4-FFF2-40B4-BE49-F238E27FC236}">
                <a16:creationId xmlns:a16="http://schemas.microsoft.com/office/drawing/2014/main" id="{AF5329A4-519D-CB20-FCAB-2AD6B8F6D2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972" y="6724756"/>
            <a:ext cx="422106" cy="422106"/>
          </a:xfrm>
          <a:prstGeom prst="rect">
            <a:avLst/>
          </a:prstGeom>
        </p:spPr>
      </p:pic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F55EC4E-C128-14BF-C6A8-7684CD696F46}"/>
              </a:ext>
            </a:extLst>
          </p:cNvPr>
          <p:cNvSpPr/>
          <p:nvPr/>
        </p:nvSpPr>
        <p:spPr>
          <a:xfrm>
            <a:off x="5772368" y="6824477"/>
            <a:ext cx="904335" cy="90433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8770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F02C68-E3DE-6961-B240-E666FF0041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29765533-35ED-7A7E-58AA-E2EE6ADB7CD2}"/>
              </a:ext>
            </a:extLst>
          </p:cNvPr>
          <p:cNvSpPr/>
          <p:nvPr/>
        </p:nvSpPr>
        <p:spPr>
          <a:xfrm>
            <a:off x="531603" y="3561907"/>
            <a:ext cx="6523174" cy="4465674"/>
          </a:xfrm>
          <a:prstGeom prst="roundRect">
            <a:avLst>
              <a:gd name="adj" fmla="val 5752"/>
            </a:avLst>
          </a:prstGeom>
          <a:solidFill>
            <a:schemeClr val="bg1"/>
          </a:solidFill>
          <a:ln w="762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4D51337-C52C-0798-D15C-154D16375EA1}"/>
              </a:ext>
            </a:extLst>
          </p:cNvPr>
          <p:cNvSpPr txBox="1"/>
          <p:nvPr/>
        </p:nvSpPr>
        <p:spPr>
          <a:xfrm>
            <a:off x="682777" y="1077071"/>
            <a:ext cx="6203844" cy="52322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txBody>
          <a:bodyPr wrap="square" anchor="ctr">
            <a:spAutoFit/>
          </a:bodyPr>
          <a:lstStyle/>
          <a:p>
            <a:pPr algn="ctr"/>
            <a:r>
              <a:rPr lang="ja-JP" altLang="en-US" sz="2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お　知　ら　せ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D91823F-AF19-161E-5659-6D65DCF3A7E2}"/>
              </a:ext>
            </a:extLst>
          </p:cNvPr>
          <p:cNvSpPr txBox="1"/>
          <p:nvPr/>
        </p:nvSpPr>
        <p:spPr>
          <a:xfrm>
            <a:off x="1343047" y="3241253"/>
            <a:ext cx="4881489" cy="646331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3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年末年始休業期間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3C23F8E-DE05-2ECC-E701-E56065C93CAF}"/>
              </a:ext>
            </a:extLst>
          </p:cNvPr>
          <p:cNvSpPr txBox="1"/>
          <p:nvPr/>
        </p:nvSpPr>
        <p:spPr>
          <a:xfrm>
            <a:off x="752175" y="1658611"/>
            <a:ext cx="6203844" cy="140519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平素は格別のお引き立てを賜り、厚く御礼申し上げます。</a:t>
            </a:r>
          </a:p>
          <a:p>
            <a:pPr>
              <a:lnSpc>
                <a:spcPct val="150000"/>
              </a:lnSpc>
            </a:pPr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誠に勝手ながら、下記の期間を年末年始の休業とさせていただきます。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4710FD1-010D-9E23-B4E8-B6AD7913CD4E}"/>
              </a:ext>
            </a:extLst>
          </p:cNvPr>
          <p:cNvSpPr txBox="1"/>
          <p:nvPr/>
        </p:nvSpPr>
        <p:spPr>
          <a:xfrm>
            <a:off x="432845" y="3918377"/>
            <a:ext cx="6523174" cy="193899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4000" u="sng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　月</a:t>
            </a:r>
            <a:r>
              <a:rPr lang="ja-JP" altLang="en-US" sz="6000" u="sng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</a:t>
            </a:r>
            <a:r>
              <a:rPr lang="ja-JP" altLang="en-US" sz="4000" u="sng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</a:t>
            </a:r>
            <a:r>
              <a:rPr lang="ja-JP" altLang="en-US" sz="4000" u="sng" spc="-3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（火</a:t>
            </a:r>
            <a:r>
              <a:rPr lang="ja-JP" altLang="en-US" sz="4000" u="sng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）から</a:t>
            </a:r>
            <a:endParaRPr lang="en-US" altLang="ja-JP" sz="4000" u="sng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lang="ja-JP" altLang="en-US" sz="6000" u="sng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</a:t>
            </a:r>
            <a:r>
              <a:rPr lang="ja-JP" altLang="en-US" sz="4000" u="sng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ja-JP" altLang="en-US" sz="6000" u="sng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</a:t>
            </a:r>
            <a:r>
              <a:rPr lang="ja-JP" altLang="en-US" sz="4000" u="sng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</a:t>
            </a:r>
            <a:r>
              <a:rPr lang="ja-JP" altLang="en-US" sz="4000" u="sng" spc="-3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（日</a:t>
            </a:r>
            <a:r>
              <a:rPr lang="ja-JP" altLang="en-US" sz="4000" u="sng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）　</a:t>
            </a:r>
            <a:endParaRPr lang="ja-JP" altLang="en-US" sz="4800" u="sng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0DAB9BE-A501-2CED-AAF9-94B5C4297D9F}"/>
              </a:ext>
            </a:extLst>
          </p:cNvPr>
          <p:cNvSpPr txBox="1"/>
          <p:nvPr/>
        </p:nvSpPr>
        <p:spPr>
          <a:xfrm>
            <a:off x="939783" y="5929404"/>
            <a:ext cx="5946838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ja-JP" altLang="en-US" sz="3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</a:t>
            </a:r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ja-JP" altLang="en-US" sz="3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</a:t>
            </a:r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日（　　）から</a:t>
            </a:r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通常営業となります。</a:t>
            </a:r>
            <a:endParaRPr lang="ja-JP" altLang="en-US" sz="32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56B26C8-8D66-28E7-6853-56F31BB590AA}"/>
              </a:ext>
            </a:extLst>
          </p:cNvPr>
          <p:cNvSpPr txBox="1"/>
          <p:nvPr/>
        </p:nvSpPr>
        <p:spPr>
          <a:xfrm>
            <a:off x="1297366" y="7156302"/>
            <a:ext cx="3987916" cy="68711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公式</a:t>
            </a:r>
            <a:r>
              <a:rPr lang="en-US" altLang="ja-JP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LINE</a:t>
            </a:r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にメッセージいただければ、</a:t>
            </a:r>
            <a:endParaRPr lang="en-US" altLang="ja-JP" sz="16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休み明けに</a:t>
            </a:r>
            <a:r>
              <a:rPr lang="ja-JP" altLang="en-US" sz="16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優先的に</a:t>
            </a:r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対応させていただきます。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D81C032-5897-BCDF-FBA7-2EDB19412C65}"/>
              </a:ext>
            </a:extLst>
          </p:cNvPr>
          <p:cNvSpPr txBox="1"/>
          <p:nvPr/>
        </p:nvSpPr>
        <p:spPr>
          <a:xfrm>
            <a:off x="1297366" y="6690095"/>
            <a:ext cx="4653058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ja-JP" altLang="en-US" sz="2400" u="sng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休み中は</a:t>
            </a:r>
            <a:r>
              <a:rPr lang="en-US" altLang="ja-JP" sz="2400" u="sng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LINE</a:t>
            </a:r>
            <a:r>
              <a:rPr lang="ja-JP" altLang="en-US" sz="2400" u="sng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で連絡を承ります</a:t>
            </a:r>
          </a:p>
        </p:txBody>
      </p:sp>
      <p:pic>
        <p:nvPicPr>
          <p:cNvPr id="8" name="図 7" descr="アイコン&#10;&#10;自動的に生成された説明">
            <a:extLst>
              <a:ext uri="{FF2B5EF4-FFF2-40B4-BE49-F238E27FC236}">
                <a16:creationId xmlns:a16="http://schemas.microsoft.com/office/drawing/2014/main" id="{EFE8A89A-A8F7-F725-25A3-E78967A195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972" y="6724756"/>
            <a:ext cx="422106" cy="422106"/>
          </a:xfrm>
          <a:prstGeom prst="rect">
            <a:avLst/>
          </a:prstGeom>
        </p:spPr>
      </p:pic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25B22F4-2632-7329-6916-F0E4ED603A6A}"/>
              </a:ext>
            </a:extLst>
          </p:cNvPr>
          <p:cNvSpPr/>
          <p:nvPr/>
        </p:nvSpPr>
        <p:spPr>
          <a:xfrm>
            <a:off x="5772368" y="6824477"/>
            <a:ext cx="904335" cy="90433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9957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4796680C-CFCF-A6C4-5B1E-81D3150666B9}"/>
              </a:ext>
            </a:extLst>
          </p:cNvPr>
          <p:cNvSpPr/>
          <p:nvPr/>
        </p:nvSpPr>
        <p:spPr>
          <a:xfrm>
            <a:off x="518250" y="3853087"/>
            <a:ext cx="6523174" cy="3626060"/>
          </a:xfrm>
          <a:prstGeom prst="roundRect">
            <a:avLst>
              <a:gd name="adj" fmla="val 5752"/>
            </a:avLst>
          </a:prstGeom>
          <a:solidFill>
            <a:schemeClr val="bg1"/>
          </a:solidFill>
          <a:ln w="762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EB9D7F8-D1D6-217E-D641-26D4D288460F}"/>
              </a:ext>
            </a:extLst>
          </p:cNvPr>
          <p:cNvSpPr txBox="1"/>
          <p:nvPr/>
        </p:nvSpPr>
        <p:spPr>
          <a:xfrm>
            <a:off x="682777" y="1183401"/>
            <a:ext cx="6203844" cy="52322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txBody>
          <a:bodyPr wrap="square" anchor="ctr">
            <a:spAutoFit/>
          </a:bodyPr>
          <a:lstStyle/>
          <a:p>
            <a:pPr algn="ctr"/>
            <a:r>
              <a:rPr lang="ja-JP" altLang="en-US" sz="2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お　知　ら　せ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315BBBE-6082-E94D-C43B-7C5947AAF676}"/>
              </a:ext>
            </a:extLst>
          </p:cNvPr>
          <p:cNvSpPr txBox="1"/>
          <p:nvPr/>
        </p:nvSpPr>
        <p:spPr>
          <a:xfrm>
            <a:off x="1339092" y="3483072"/>
            <a:ext cx="4881489" cy="646331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3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年末年始休業期間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B66A0E9-A1E0-9C12-D207-31829767A9D6}"/>
              </a:ext>
            </a:extLst>
          </p:cNvPr>
          <p:cNvSpPr txBox="1"/>
          <p:nvPr/>
        </p:nvSpPr>
        <p:spPr>
          <a:xfrm>
            <a:off x="752175" y="1807473"/>
            <a:ext cx="6203844" cy="140519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平素は格別のお引き立てを賜り、厚く御礼申し上げます。</a:t>
            </a:r>
          </a:p>
          <a:p>
            <a:pPr>
              <a:lnSpc>
                <a:spcPct val="150000"/>
              </a:lnSpc>
            </a:pPr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誠に勝手ながら、下記の期間を年末年始の休業とさせていただきます。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C11E71D-4693-CAB8-789A-881374F12E49}"/>
              </a:ext>
            </a:extLst>
          </p:cNvPr>
          <p:cNvSpPr txBox="1"/>
          <p:nvPr/>
        </p:nvSpPr>
        <p:spPr>
          <a:xfrm>
            <a:off x="752175" y="4258363"/>
            <a:ext cx="5903983" cy="203132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</a:t>
            </a:r>
            <a:r>
              <a:rPr lang="ja-JP" altLang="en-US" sz="6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</a:t>
            </a:r>
            <a:r>
              <a:rPr lang="ja-JP" altLang="en-US" sz="5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ja-JP" altLang="en-US" sz="6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</a:t>
            </a:r>
            <a:r>
              <a:rPr lang="ja-JP" altLang="en-US" sz="5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</a:t>
            </a:r>
            <a:r>
              <a:rPr lang="ja-JP" altLang="en-US" sz="4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　）から</a:t>
            </a:r>
            <a:endParaRPr lang="en-US" altLang="ja-JP" sz="4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lang="ja-JP" altLang="en-US" sz="5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</a:t>
            </a:r>
            <a:r>
              <a:rPr lang="ja-JP" altLang="en-US" sz="6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</a:t>
            </a:r>
            <a:r>
              <a:rPr lang="ja-JP" altLang="en-US" sz="5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ja-JP" altLang="en-US" sz="6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</a:t>
            </a:r>
            <a:r>
              <a:rPr lang="ja-JP" altLang="en-US" sz="5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</a:t>
            </a:r>
            <a:r>
              <a:rPr lang="ja-JP" altLang="en-US" sz="4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　）　</a:t>
            </a:r>
            <a:endParaRPr lang="ja-JP" altLang="en-US" sz="5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1D1E956-BAEB-ED5A-C9CB-0475BF96F8A7}"/>
              </a:ext>
            </a:extLst>
          </p:cNvPr>
          <p:cNvSpPr txBox="1"/>
          <p:nvPr/>
        </p:nvSpPr>
        <p:spPr>
          <a:xfrm>
            <a:off x="982639" y="6453588"/>
            <a:ext cx="5903982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ja-JP" altLang="en-US" sz="3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</a:t>
            </a:r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日（　　）　から</a:t>
            </a:r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通常営業となります。</a:t>
            </a:r>
            <a:endParaRPr lang="ja-JP" altLang="en-US" sz="32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948743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98</TotalTime>
  <Words>222</Words>
  <Application>Microsoft Office PowerPoint</Application>
  <PresentationFormat>ユーザー設定</PresentationFormat>
  <Paragraphs>27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6" baseType="lpstr">
      <vt:lpstr>HGP創英角ｺﾞｼｯｸUB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真樹子 羽物</dc:creator>
  <cp:lastModifiedBy>Makiko Habutsu</cp:lastModifiedBy>
  <cp:revision>16</cp:revision>
  <cp:lastPrinted>2023-12-15T03:01:29Z</cp:lastPrinted>
  <dcterms:created xsi:type="dcterms:W3CDTF">2023-11-28T04:23:28Z</dcterms:created>
  <dcterms:modified xsi:type="dcterms:W3CDTF">2024-12-25T02:03:06Z</dcterms:modified>
</cp:coreProperties>
</file>